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68" r:id="rId4"/>
  </p:sldMasterIdLst>
  <p:notesMasterIdLst>
    <p:notesMasterId r:id="rId20"/>
  </p:notesMasterIdLst>
  <p:sldIdLst>
    <p:sldId id="269" r:id="rId5"/>
    <p:sldId id="270" r:id="rId6"/>
    <p:sldId id="282" r:id="rId7"/>
    <p:sldId id="271" r:id="rId8"/>
    <p:sldId id="272" r:id="rId9"/>
    <p:sldId id="273" r:id="rId10"/>
    <p:sldId id="274" r:id="rId11"/>
    <p:sldId id="275" r:id="rId12"/>
    <p:sldId id="277" r:id="rId13"/>
    <p:sldId id="276" r:id="rId14"/>
    <p:sldId id="280" r:id="rId15"/>
    <p:sldId id="278" r:id="rId16"/>
    <p:sldId id="279" r:id="rId17"/>
    <p:sldId id="281" r:id="rId18"/>
    <p:sldId id="28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6EA23-0339-4E46-9F25-7D838E79EF17}" type="datetimeFigureOut">
              <a:rPr lang="en-US" smtClean="0"/>
              <a:t>10/6/2021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81925-CA98-455D-A45B-7A71D36D90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094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C2E5755-BE71-42AB-90F6-2F0E564E55A6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EC607-3EF5-436E-A362-C37FB4F54254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AF28-6DF0-4504-9918-536BB1B9FA11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E68CF-544E-4644-A5ED-8BFA55AC904A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920DED0-842D-4236-8DE2-847A33CFA49E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3E865-D6F4-43E8-B056-5F77FF98F8C7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92656-D9E5-45DE-AB78-A02B96C0D337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D20B-CD57-45CB-9DE3-30B0CB335A7F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BF8FB-3BFB-4C6B-BFA1-0EF9A6BEF927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B5E6-956A-4BA4-975A-E7DEF0A26FCD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274AE70-3B2E-4296-B975-61046C051972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4758159-BAD0-408E-BBE1-96B668F1C589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0.png"/><Relationship Id="rId7" Type="http://schemas.microsoft.com/office/2007/relationships/hdphoto" Target="../media/hdphoto10.wdp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9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CBB618-D822-4C25-B8B8-6F165AAF90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1708" y="1778001"/>
            <a:ext cx="9070848" cy="330232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a-IR" sz="2800" dirty="0"/>
              <a:t> </a:t>
            </a:r>
            <a:endParaRPr lang="en-US" sz="2800" dirty="0"/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  <p:sp>
        <p:nvSpPr>
          <p:cNvPr id="2" name="Rectangle 1"/>
          <p:cNvSpPr/>
          <p:nvPr/>
        </p:nvSpPr>
        <p:spPr>
          <a:xfrm>
            <a:off x="4701227" y="1778001"/>
            <a:ext cx="278954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72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  <a:cs typeface="2  Bardiya" panose="00000400000000000000" pitchFamily="2" charset="-78"/>
              </a:rPr>
              <a:t>به نام خدا</a:t>
            </a:r>
            <a:endParaRPr lang="en-US" sz="72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>
                <a:reflection blurRad="6350" stA="60000" endA="900" endPos="58000" dir="5400000" sy="-100000" algn="bl" rotWithShape="0"/>
              </a:effectLst>
              <a:cs typeface="2  Bardiya" panose="000004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35400" y="3645895"/>
            <a:ext cx="452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dirty="0">
                <a:cs typeface="2  Bardiya" panose="00000400000000000000" pitchFamily="2" charset="-78"/>
              </a:rPr>
              <a:t>درس تنظیم شرایط محیطی</a:t>
            </a:r>
          </a:p>
          <a:p>
            <a:pPr algn="ctr"/>
            <a:r>
              <a:rPr lang="en-US" sz="2400" dirty="0"/>
              <a:t>ACROS Fukuoka</a:t>
            </a:r>
            <a:r>
              <a:rPr lang="fa-IR" sz="2400" dirty="0">
                <a:cs typeface="2  Bardiya" panose="00000400000000000000" pitchFamily="2" charset="-78"/>
              </a:rPr>
              <a:t> سالن بین المللی </a:t>
            </a:r>
          </a:p>
          <a:p>
            <a:pPr algn="ctr"/>
            <a:r>
              <a:rPr lang="fa-IR" sz="2400" dirty="0">
                <a:cs typeface="2  Bardiya" panose="00000400000000000000" pitchFamily="2" charset="-78"/>
              </a:rPr>
              <a:t>فاطمه سادات منوری</a:t>
            </a:r>
            <a:endParaRPr lang="en-US" sz="2400" dirty="0">
              <a:cs typeface="2  Bardiy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25185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84200"/>
            <a:ext cx="11099800" cy="5715000"/>
          </a:xfr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400" dirty="0">
                <a:cs typeface="2  Bardiya" panose="00000400000000000000" pitchFamily="2" charset="-78"/>
              </a:rPr>
              <a:t> </a:t>
            </a:r>
            <a:endParaRPr lang="en-US" sz="2400" dirty="0">
              <a:cs typeface="2  Bardiya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r="5411"/>
          <a:stretch/>
        </p:blipFill>
        <p:spPr>
          <a:xfrm>
            <a:off x="6186875" y="3441700"/>
            <a:ext cx="4660900" cy="26273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59650" y="1213643"/>
            <a:ext cx="39481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400" dirty="0">
                <a:cs typeface="2  Bardiya" panose="00000400000000000000" pitchFamily="2" charset="-78"/>
              </a:rPr>
              <a:t>استخرها </a:t>
            </a:r>
            <a:r>
              <a:rPr lang="fa-IR" sz="2400" dirty="0">
                <a:cs typeface="2  Bardiya" panose="00000400000000000000" pitchFamily="2" charset="-78"/>
              </a:rPr>
              <a:t>ی آبی که در تراس ها وجود دارند </a:t>
            </a:r>
            <a:r>
              <a:rPr lang="ar-SA" sz="2400" dirty="0">
                <a:cs typeface="2  Bardiya" panose="00000400000000000000" pitchFamily="2" charset="-78"/>
              </a:rPr>
              <a:t>درست در بالای دهلیز شیشه ای مرکزی درون ساختمان قرار دارند و از طریق شکاف لعاب دار </a:t>
            </a:r>
            <a:r>
              <a:rPr lang="fa-IR" sz="2400" dirty="0">
                <a:cs typeface="2  Bardiya" panose="00000400000000000000" pitchFamily="2" charset="-78"/>
              </a:rPr>
              <a:t>، </a:t>
            </a:r>
            <a:r>
              <a:rPr lang="ar-SA" sz="2400" dirty="0">
                <a:cs typeface="2  Bardiya" panose="00000400000000000000" pitchFamily="2" charset="-78"/>
              </a:rPr>
              <a:t>نور پراکنده تولید می کنند تا استخرها از هم جدا شوند.</a:t>
            </a:r>
            <a:endParaRPr lang="fa-IR" sz="2400" dirty="0">
              <a:cs typeface="2  Bardiya" panose="00000400000000000000" pitchFamily="2" charset="-78"/>
            </a:endParaRPr>
          </a:p>
          <a:p>
            <a:pPr algn="r" rtl="1"/>
            <a:endParaRPr lang="en-US" sz="2400" dirty="0">
              <a:cs typeface="2  Bardiya" panose="00000400000000000000" pitchFamily="2" charset="-78"/>
            </a:endParaRPr>
          </a:p>
          <a:p>
            <a:pPr algn="r" rtl="1"/>
            <a:endParaRPr lang="en-US" sz="2400" dirty="0">
              <a:cs typeface="2  Bardiya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2950" y="5650139"/>
            <a:ext cx="480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>
                <a:cs typeface="2  Bardiya" panose="00000400000000000000" pitchFamily="2" charset="-78"/>
              </a:rPr>
              <a:t>پارک با شیب 2٪ برای دسترسی عمومی و خصوصی.</a:t>
            </a:r>
            <a:endParaRPr lang="en-US" sz="2400" dirty="0">
              <a:cs typeface="2  Bardiya" panose="000004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50" y="781843"/>
            <a:ext cx="58483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42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84200"/>
            <a:ext cx="11099800" cy="5715000"/>
          </a:xfr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/>
          <a:p>
            <a:pPr marL="0" indent="0" algn="r" rtl="1">
              <a:buNone/>
            </a:pPr>
            <a:r>
              <a:rPr lang="fa-IR" dirty="0"/>
              <a:t>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5" b="5767"/>
          <a:stretch/>
        </p:blipFill>
        <p:spPr>
          <a:xfrm>
            <a:off x="1244600" y="3637644"/>
            <a:ext cx="2723758" cy="20900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123" y="2136775"/>
            <a:ext cx="3743325" cy="260985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636816" y="4144169"/>
            <a:ext cx="5369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647133" y="4550569"/>
            <a:ext cx="538953" cy="12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633246" y="4158457"/>
            <a:ext cx="16668" cy="3857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169418" y="4144169"/>
            <a:ext cx="16668" cy="3857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905300" y="4544219"/>
            <a:ext cx="11309" cy="954881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746300" y="5499100"/>
            <a:ext cx="2159000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347074" y="1133376"/>
            <a:ext cx="269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>
                <a:cs typeface="2  Bardiya" panose="00000400000000000000" pitchFamily="2" charset="-78"/>
              </a:rPr>
              <a:t>این گیاهان موجود در هر طبقه درون گلدان هایی قرار گرفته اند آبیاری آنها توسط لوله های نصب شده در گلدان ها صورت می پذیرد.</a:t>
            </a:r>
          </a:p>
          <a:p>
            <a:pPr algn="r" rtl="1"/>
            <a:endParaRPr lang="fa-IR" sz="2400" dirty="0">
              <a:cs typeface="2  Bardiy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34230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71500"/>
            <a:ext cx="11099800" cy="5715000"/>
          </a:xfr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000" dirty="0">
                <a:cs typeface="2  Bardiya" panose="00000400000000000000" pitchFamily="2" charset="-78"/>
              </a:rPr>
              <a:t> </a:t>
            </a:r>
            <a:endParaRPr lang="en-US" sz="2000" dirty="0">
              <a:cs typeface="2  Bardiya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3" r="9363"/>
          <a:stretch/>
        </p:blipFill>
        <p:spPr>
          <a:xfrm>
            <a:off x="1028700" y="3071517"/>
            <a:ext cx="3835400" cy="31805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15" r="6744"/>
          <a:stretch/>
        </p:blipFill>
        <p:spPr>
          <a:xfrm>
            <a:off x="5881688" y="3111500"/>
            <a:ext cx="3478212" cy="31405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690493"/>
            <a:ext cx="10998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400" dirty="0">
                <a:cs typeface="2  Bardiya" panose="00000400000000000000" pitchFamily="2" charset="-78"/>
              </a:rPr>
              <a:t>در سپتامبر 2000 شرکت </a:t>
            </a:r>
            <a:r>
              <a:rPr lang="en-US" sz="2400" dirty="0" err="1">
                <a:cs typeface="2  Bardiya" panose="00000400000000000000" pitchFamily="2" charset="-78"/>
              </a:rPr>
              <a:t>Takeaka</a:t>
            </a:r>
            <a:r>
              <a:rPr lang="en-US" sz="2400" dirty="0">
                <a:cs typeface="2  Bardiya" panose="00000400000000000000" pitchFamily="2" charset="-78"/>
              </a:rPr>
              <a:t> </a:t>
            </a:r>
            <a:r>
              <a:rPr lang="ar-SA" sz="2400" dirty="0">
                <a:cs typeface="2  Bardiya" panose="00000400000000000000" pitchFamily="2" charset="-78"/>
              </a:rPr>
              <a:t>، دانشگاه کیوشو و انستیتوی فناوری نیپون به طور مشترک یک مطالعه اندازه گیری محیط زیست را در فوکووکا آکروس انجام دادند ، که نشان می دهد باغ های پشت بام  شهری در کاهش پدیده جزیره گرما موثر هستند </a:t>
            </a:r>
            <a:r>
              <a:rPr lang="fa-IR" sz="2400" dirty="0">
                <a:cs typeface="2  Bardiya" panose="00000400000000000000" pitchFamily="2" charset="-78"/>
              </a:rPr>
              <a:t>.</a:t>
            </a:r>
          </a:p>
          <a:p>
            <a:pPr algn="r" rtl="1"/>
            <a:r>
              <a:rPr lang="ar-SA" sz="2400" dirty="0">
                <a:cs typeface="2  Bardiya" panose="00000400000000000000" pitchFamily="2" charset="-78"/>
              </a:rPr>
              <a:t>این مطالعه به موارد زیر پی برد: جریان هوای سرد تولید شده توسط </a:t>
            </a:r>
            <a:r>
              <a:rPr lang="fa-IR" sz="2400" dirty="0">
                <a:cs typeface="2  Bardiya" panose="00000400000000000000" pitchFamily="2" charset="-78"/>
              </a:rPr>
              <a:t>این باغ </a:t>
            </a:r>
            <a:r>
              <a:rPr lang="ar-SA" sz="2400" dirty="0">
                <a:cs typeface="2  Bardiya" panose="00000400000000000000" pitchFamily="2" charset="-78"/>
              </a:rPr>
              <a:t>در شب باعث می شود که باغ و پارک نسبتاً از مناطق اطراف شهر خنک تر باشد</a:t>
            </a:r>
            <a:r>
              <a:rPr lang="en-US" sz="2400" dirty="0">
                <a:cs typeface="2  Bardiya" panose="00000400000000000000" pitchFamily="2" charset="-78"/>
              </a:rPr>
              <a:t>.</a:t>
            </a:r>
          </a:p>
          <a:p>
            <a:pPr algn="r" rtl="1"/>
            <a:r>
              <a:rPr lang="ar-SA" sz="2400" dirty="0">
                <a:cs typeface="2  Bardiya" panose="00000400000000000000" pitchFamily="2" charset="-78"/>
              </a:rPr>
              <a:t>پوشش گیاهی به حفظ دمای داخلی ساختمان در سطح مطلوبی کمک می کند و در نتیجه باعث کاهش مصرف انرژی ساختمان می شود.</a:t>
            </a:r>
            <a:endParaRPr lang="en-US" sz="2400" dirty="0">
              <a:cs typeface="2  Bardiya" panose="00000400000000000000" pitchFamily="2" charset="-78"/>
            </a:endParaRPr>
          </a:p>
          <a:p>
            <a:pPr algn="r" rtl="1"/>
            <a:endParaRPr lang="en-US" sz="2400" dirty="0">
              <a:cs typeface="2  Bardiy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55587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84200"/>
            <a:ext cx="11099800" cy="5715000"/>
          </a:xfr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/>
          <a:p>
            <a:pPr marL="0" indent="0" algn="r" rtl="1">
              <a:buNone/>
            </a:pPr>
            <a:r>
              <a:rPr lang="fa-IR" dirty="0"/>
              <a:t>  </a:t>
            </a:r>
          </a:p>
          <a:p>
            <a:pPr marL="0" indent="0" algn="r" rtl="1">
              <a:buNone/>
            </a:pPr>
            <a:r>
              <a:rPr lang="fa-IR" sz="2400" dirty="0"/>
              <a:t>  </a:t>
            </a:r>
            <a:r>
              <a:rPr lang="en-US" sz="2400" dirty="0"/>
              <a:t>B2F</a:t>
            </a:r>
            <a:r>
              <a:rPr lang="fa-IR" sz="2400" dirty="0"/>
              <a:t> </a:t>
            </a:r>
            <a:r>
              <a:rPr lang="fa-IR" sz="2400" dirty="0">
                <a:cs typeface="2  Bardiya" panose="00000400000000000000" pitchFamily="2" charset="-78"/>
              </a:rPr>
              <a:t>: سالن رویداد و اتاق تمرین</a:t>
            </a:r>
          </a:p>
          <a:p>
            <a:pPr marL="0" indent="0" algn="r" rtl="1">
              <a:buNone/>
            </a:pPr>
            <a:r>
              <a:rPr lang="fa-IR" sz="2400" dirty="0">
                <a:cs typeface="2  Bardiya" panose="00000400000000000000" pitchFamily="2" charset="-78"/>
              </a:rPr>
              <a:t>   </a:t>
            </a:r>
            <a:r>
              <a:rPr lang="en-US" sz="2400" dirty="0">
                <a:cs typeface="2  Bardiya" panose="00000400000000000000" pitchFamily="2" charset="-78"/>
              </a:rPr>
              <a:t>1F</a:t>
            </a:r>
            <a:r>
              <a:rPr lang="fa-IR" sz="2400" dirty="0">
                <a:cs typeface="2  Bardiya" panose="00000400000000000000" pitchFamily="2" charset="-78"/>
              </a:rPr>
              <a:t> : سالن سمفونی فوکوئوکا ، سالن آرنا</a:t>
            </a:r>
          </a:p>
          <a:p>
            <a:pPr marL="0" indent="0" algn="r" rtl="1">
              <a:buNone/>
            </a:pPr>
            <a:r>
              <a:rPr lang="fa-IR" sz="2400" dirty="0">
                <a:cs typeface="2  Bardiya" panose="00000400000000000000" pitchFamily="2" charset="-78"/>
              </a:rPr>
              <a:t>      منطقه ارتباطی ، دهلیز</a:t>
            </a:r>
          </a:p>
          <a:p>
            <a:pPr marL="0" indent="0" algn="r" rtl="1">
              <a:buNone/>
            </a:pPr>
            <a:r>
              <a:rPr lang="fa-IR" sz="2400" dirty="0">
                <a:cs typeface="2  Bardiya" panose="00000400000000000000" pitchFamily="2" charset="-78"/>
              </a:rPr>
              <a:t>   </a:t>
            </a:r>
            <a:r>
              <a:rPr lang="en-US" sz="2400" dirty="0">
                <a:cs typeface="2  Bardiya" panose="00000400000000000000" pitchFamily="2" charset="-78"/>
              </a:rPr>
              <a:t>2F</a:t>
            </a:r>
            <a:r>
              <a:rPr lang="fa-IR" sz="2400" dirty="0">
                <a:cs typeface="2  Bardiya" panose="00000400000000000000" pitchFamily="2" charset="-78"/>
              </a:rPr>
              <a:t> : مرکز تهیه بلیط ، گالری تاکیومی (صنایع دستی)</a:t>
            </a:r>
          </a:p>
          <a:p>
            <a:pPr marL="0" indent="0" algn="r" rtl="1">
              <a:buNone/>
            </a:pPr>
            <a:r>
              <a:rPr lang="fa-IR" sz="2400" dirty="0">
                <a:cs typeface="2  Bardiya" panose="00000400000000000000" pitchFamily="2" charset="-78"/>
              </a:rPr>
              <a:t>          گالری فرهنگی ، اتاق سمینار</a:t>
            </a:r>
          </a:p>
          <a:p>
            <a:pPr marL="0" indent="0" algn="r" rtl="1">
              <a:buNone/>
            </a:pPr>
            <a:r>
              <a:rPr lang="fa-IR" sz="2400" dirty="0">
                <a:cs typeface="2  Bardiya" panose="00000400000000000000" pitchFamily="2" charset="-78"/>
              </a:rPr>
              <a:t>  </a:t>
            </a:r>
            <a:r>
              <a:rPr lang="en-US" sz="2400" dirty="0">
                <a:cs typeface="2  Bardiya" panose="00000400000000000000" pitchFamily="2" charset="-78"/>
              </a:rPr>
              <a:t> </a:t>
            </a:r>
            <a:r>
              <a:rPr lang="fa-IR" sz="2400" dirty="0">
                <a:cs typeface="2  Bardiya" panose="00000400000000000000" pitchFamily="2" charset="-78"/>
              </a:rPr>
              <a:t> </a:t>
            </a:r>
            <a:r>
              <a:rPr lang="en-US" sz="2400" dirty="0">
                <a:cs typeface="2  Bardiya" panose="00000400000000000000" pitchFamily="2" charset="-78"/>
              </a:rPr>
              <a:t>4F</a:t>
            </a:r>
            <a:r>
              <a:rPr lang="fa-IR" sz="2400" dirty="0">
                <a:cs typeface="2  Bardiya" panose="00000400000000000000" pitchFamily="2" charset="-78"/>
              </a:rPr>
              <a:t>: سالن کنفرانس بین اللمللی</a:t>
            </a:r>
          </a:p>
          <a:p>
            <a:pPr marL="0" indent="0" algn="r" rtl="1">
              <a:buNone/>
            </a:pPr>
            <a:r>
              <a:rPr lang="fa-IR" sz="2400" dirty="0">
                <a:cs typeface="2  Bardiya" panose="00000400000000000000" pitchFamily="2" charset="-78"/>
              </a:rPr>
              <a:t>     </a:t>
            </a:r>
            <a:r>
              <a:rPr lang="en-US" sz="2400" dirty="0">
                <a:cs typeface="2  Bardiya" panose="00000400000000000000" pitchFamily="2" charset="-78"/>
              </a:rPr>
              <a:t>7F</a:t>
            </a:r>
            <a:r>
              <a:rPr lang="fa-IR" sz="2400" dirty="0">
                <a:cs typeface="2  Bardiya" panose="00000400000000000000" pitchFamily="2" charset="-78"/>
              </a:rPr>
              <a:t> : اتاق کنفرانس بزرگ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772732"/>
            <a:ext cx="6731000" cy="547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71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84200"/>
            <a:ext cx="11099800" cy="5715000"/>
          </a:xfr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sz="2400" b="1" dirty="0">
                <a:cs typeface="2  Bardiya" panose="00000400000000000000" pitchFamily="2" charset="-78"/>
              </a:rPr>
              <a:t>ساختار</a:t>
            </a:r>
            <a:endParaRPr lang="en-US" sz="2400" b="1" dirty="0">
              <a:cs typeface="2  Bardiya" panose="00000400000000000000" pitchFamily="2" charset="-78"/>
            </a:endParaRPr>
          </a:p>
          <a:p>
            <a:pPr marL="0" indent="0" algn="r" rtl="1">
              <a:buNone/>
            </a:pPr>
            <a:r>
              <a:rPr lang="ar-SA" sz="2400" dirty="0">
                <a:cs typeface="2  Bardiya" panose="00000400000000000000" pitchFamily="2" charset="-78"/>
              </a:rPr>
              <a:t>چارچوب بتن آرمه ، بتن مسلح فولادی و اسکلت فلزی</a:t>
            </a:r>
            <a:endParaRPr lang="en-US" sz="2400" dirty="0">
              <a:cs typeface="2  Bardiya" panose="00000400000000000000" pitchFamily="2" charset="-78"/>
            </a:endParaRPr>
          </a:p>
          <a:p>
            <a:pPr marL="0" indent="0" algn="r" rtl="1">
              <a:buNone/>
            </a:pPr>
            <a:r>
              <a:rPr lang="ar-SA" sz="2400" b="1" dirty="0">
                <a:cs typeface="2  Bardiya" panose="00000400000000000000" pitchFamily="2" charset="-78"/>
              </a:rPr>
              <a:t>دیوار خارجی</a:t>
            </a:r>
            <a:br>
              <a:rPr lang="en-US" sz="2400" dirty="0">
                <a:cs typeface="2  Bardiya" panose="00000400000000000000" pitchFamily="2" charset="-78"/>
              </a:rPr>
            </a:br>
            <a:r>
              <a:rPr lang="ar-SA" sz="2400" dirty="0">
                <a:cs typeface="2  Bardiya" panose="00000400000000000000" pitchFamily="2" charset="-78"/>
              </a:rPr>
              <a:t>سقف دیواری پرده آلومینیومی</a:t>
            </a:r>
            <a:r>
              <a:rPr lang="en-US" sz="2400" dirty="0">
                <a:cs typeface="2  Bardiya" panose="00000400000000000000" pitchFamily="2" charset="-78"/>
              </a:rPr>
              <a:t>: </a:t>
            </a:r>
            <a:r>
              <a:rPr lang="ar-SA" sz="2400" dirty="0">
                <a:cs typeface="2  Bardiya" panose="00000400000000000000" pitchFamily="2" charset="-78"/>
              </a:rPr>
              <a:t>روف گاردن بام بصورت</a:t>
            </a:r>
            <a:endParaRPr lang="en-US" sz="2400" dirty="0">
              <a:cs typeface="2  Bardiya" panose="00000400000000000000" pitchFamily="2" charset="-78"/>
            </a:endParaRPr>
          </a:p>
          <a:p>
            <a:pPr marL="0" indent="0" algn="r" rtl="1">
              <a:buNone/>
            </a:pPr>
            <a:r>
              <a:rPr lang="ar-SA" sz="2400" dirty="0">
                <a:cs typeface="2  Bardiya" panose="00000400000000000000" pitchFamily="2" charset="-78"/>
              </a:rPr>
              <a:t> پلکانی (استپ گاردن)</a:t>
            </a:r>
            <a:endParaRPr lang="en-US" sz="2400" dirty="0">
              <a:cs typeface="2  Bardiya" panose="00000400000000000000" pitchFamily="2" charset="-78"/>
            </a:endParaRPr>
          </a:p>
          <a:p>
            <a:pPr marL="0" indent="0" algn="r" rtl="1">
              <a:buNone/>
            </a:pPr>
            <a:endParaRPr lang="en-US" sz="3200" dirty="0">
              <a:cs typeface="2  Bardiya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382" y="3035300"/>
            <a:ext cx="4724971" cy="31480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93" y="800099"/>
            <a:ext cx="5528343" cy="367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16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84200"/>
            <a:ext cx="11099800" cy="5715000"/>
          </a:xfr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/>
          <a:p>
            <a:pPr marL="0" indent="0" algn="r" rtl="1">
              <a:buNone/>
            </a:pP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00" y="673100"/>
            <a:ext cx="7752080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81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84200"/>
            <a:ext cx="11099800" cy="5715000"/>
          </a:xfr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r" rtl="1"/>
            <a:endParaRPr lang="fa-IR" dirty="0">
              <a:cs typeface="2  Bardiya" panose="00000400000000000000" pitchFamily="2" charset="-78"/>
            </a:endParaRPr>
          </a:p>
          <a:p>
            <a:pPr marL="0" indent="0" algn="r" rtl="1">
              <a:buNone/>
            </a:pPr>
            <a:endParaRPr lang="en-US" dirty="0">
              <a:cs typeface="2  Bardiya" panose="00000400000000000000" pitchFamily="2" charset="-78"/>
            </a:endParaRPr>
          </a:p>
          <a:p>
            <a:pPr algn="r" rtl="1"/>
            <a:r>
              <a:rPr lang="fa-IR" sz="2000" dirty="0">
                <a:cs typeface="2  Bardiya" panose="00000400000000000000" pitchFamily="2" charset="-78"/>
              </a:rPr>
              <a:t>نام: سالن بین المللی استان آکروس فوکوکا</a:t>
            </a:r>
            <a:endParaRPr lang="en-US" sz="2000" dirty="0">
              <a:cs typeface="2  Bardiya" panose="00000400000000000000" pitchFamily="2" charset="-78"/>
            </a:endParaRPr>
          </a:p>
          <a:p>
            <a:pPr algn="r" rtl="1"/>
            <a:r>
              <a:rPr lang="fa-IR" sz="2000" dirty="0">
                <a:cs typeface="2  Bardiya" panose="00000400000000000000" pitchFamily="2" charset="-78"/>
              </a:rPr>
              <a:t>سال پروژه: </a:t>
            </a:r>
            <a:r>
              <a:rPr lang="en-US" sz="2000" dirty="0">
                <a:cs typeface="2  Bardiya" panose="00000400000000000000" pitchFamily="2" charset="-78"/>
              </a:rPr>
              <a:t>1990</a:t>
            </a:r>
          </a:p>
          <a:p>
            <a:pPr algn="r" rtl="1"/>
            <a:r>
              <a:rPr lang="fa-IR" sz="2000" dirty="0">
                <a:cs typeface="2  Bardiya" panose="00000400000000000000" pitchFamily="2" charset="-78"/>
              </a:rPr>
              <a:t>سال ساخت: </a:t>
            </a:r>
            <a:r>
              <a:rPr lang="en-US" sz="2000" dirty="0">
                <a:cs typeface="2  Bardiya" panose="00000400000000000000" pitchFamily="2" charset="-78"/>
              </a:rPr>
              <a:t>1994</a:t>
            </a:r>
          </a:p>
          <a:p>
            <a:pPr algn="r" rtl="1"/>
            <a:r>
              <a:rPr lang="fa-IR" sz="2000" dirty="0">
                <a:cs typeface="2  Bardiya" panose="00000400000000000000" pitchFamily="2" charset="-78"/>
              </a:rPr>
              <a:t>مکان :فوکوکا ، ژاپن</a:t>
            </a:r>
            <a:endParaRPr lang="en-US" sz="2000" dirty="0">
              <a:cs typeface="2  Bardiya" panose="00000400000000000000" pitchFamily="2" charset="-78"/>
            </a:endParaRPr>
          </a:p>
          <a:p>
            <a:pPr algn="r" rtl="1"/>
            <a:r>
              <a:rPr lang="fa-IR" sz="2000" dirty="0">
                <a:cs typeface="2  Bardiya" panose="00000400000000000000" pitchFamily="2" charset="-78"/>
              </a:rPr>
              <a:t>مساحت سطح: </a:t>
            </a:r>
            <a:r>
              <a:rPr lang="en-US" sz="2000" dirty="0">
                <a:cs typeface="2  Bardiya" panose="00000400000000000000" pitchFamily="2" charset="-78"/>
              </a:rPr>
              <a:t>1000000</a:t>
            </a:r>
            <a:r>
              <a:rPr lang="fa-IR" sz="2000" dirty="0">
                <a:cs typeface="2  Bardiya" panose="00000400000000000000" pitchFamily="2" charset="-78"/>
              </a:rPr>
              <a:t>متر مربع</a:t>
            </a:r>
            <a:endParaRPr lang="en-US" sz="2000" dirty="0">
              <a:cs typeface="2  Bardiya" panose="00000400000000000000" pitchFamily="2" charset="-78"/>
            </a:endParaRPr>
          </a:p>
          <a:p>
            <a:pPr algn="r" rtl="1"/>
            <a:r>
              <a:rPr lang="fa-IR" sz="2000" dirty="0">
                <a:cs typeface="2  Bardiya" panose="00000400000000000000" pitchFamily="2" charset="-78"/>
              </a:rPr>
              <a:t>کاربری : مرکز تجاری ، فرهنگی</a:t>
            </a:r>
            <a:endParaRPr lang="en-US" sz="2000" dirty="0">
              <a:cs typeface="2  Bardiya" panose="00000400000000000000" pitchFamily="2" charset="-78"/>
            </a:endParaRPr>
          </a:p>
          <a:p>
            <a:pPr algn="r" rtl="1"/>
            <a:r>
              <a:rPr lang="fa-IR" sz="2000" dirty="0">
                <a:cs typeface="2  Bardiya" panose="00000400000000000000" pitchFamily="2" charset="-78"/>
              </a:rPr>
              <a:t>معمار: </a:t>
            </a:r>
            <a:r>
              <a:rPr lang="en-US" sz="2000" dirty="0">
                <a:cs typeface="2  Bardiya" panose="00000400000000000000" pitchFamily="2" charset="-78"/>
              </a:rPr>
              <a:t>Emilio </a:t>
            </a:r>
            <a:r>
              <a:rPr lang="en-US" sz="2000" dirty="0" err="1">
                <a:cs typeface="2  Bardiya" panose="00000400000000000000" pitchFamily="2" charset="-78"/>
              </a:rPr>
              <a:t>ambasz</a:t>
            </a:r>
            <a:endParaRPr lang="fa-IR" sz="2000" dirty="0">
              <a:cs typeface="2  Bardiya" panose="00000400000000000000" pitchFamily="2" charset="-78"/>
            </a:endParaRPr>
          </a:p>
          <a:p>
            <a:pPr algn="r" rtl="1"/>
            <a:r>
              <a:rPr lang="fa-IR" sz="2000" dirty="0">
                <a:cs typeface="2  Bardiya" panose="00000400000000000000" pitchFamily="2" charset="-78"/>
              </a:rPr>
              <a:t>دانشیار معماری: </a:t>
            </a:r>
            <a:r>
              <a:rPr lang="en-US" sz="2000" dirty="0" err="1">
                <a:cs typeface="2  Bardiya" panose="00000400000000000000" pitchFamily="2" charset="-78"/>
              </a:rPr>
              <a:t>nihon</a:t>
            </a:r>
            <a:r>
              <a:rPr lang="en-US" sz="2000" dirty="0">
                <a:cs typeface="2  Bardiya" panose="00000400000000000000" pitchFamily="2" charset="-78"/>
              </a:rPr>
              <a:t> </a:t>
            </a:r>
            <a:r>
              <a:rPr lang="en-US" sz="2000" dirty="0" err="1">
                <a:cs typeface="2  Bardiya" panose="00000400000000000000" pitchFamily="2" charset="-78"/>
              </a:rPr>
              <a:t>sekkei</a:t>
            </a:r>
            <a:endParaRPr lang="en-US" sz="2000" dirty="0">
              <a:cs typeface="2  Bardiya" panose="00000400000000000000" pitchFamily="2" charset="-78"/>
            </a:endParaRPr>
          </a:p>
          <a:p>
            <a:pPr algn="r" rtl="1"/>
            <a:r>
              <a:rPr lang="fa-IR" sz="2000" dirty="0">
                <a:cs typeface="2  Bardiya" panose="00000400000000000000" pitchFamily="2" charset="-78"/>
              </a:rPr>
              <a:t>مهندس مشاور: شرکت </a:t>
            </a:r>
            <a:r>
              <a:rPr lang="en-US" sz="2000" dirty="0" err="1">
                <a:cs typeface="2  Bardiya" panose="00000400000000000000" pitchFamily="2" charset="-78"/>
              </a:rPr>
              <a:t>Plantago</a:t>
            </a:r>
            <a:endParaRPr lang="en-US" sz="2000" dirty="0">
              <a:cs typeface="2  Bardiya" panose="00000400000000000000" pitchFamily="2" charset="-78"/>
            </a:endParaRPr>
          </a:p>
          <a:p>
            <a:pPr algn="r" rtl="1"/>
            <a:r>
              <a:rPr lang="fa-IR" sz="2000" dirty="0">
                <a:cs typeface="2  Bardiya" panose="00000400000000000000" pitchFamily="2" charset="-78"/>
              </a:rPr>
              <a:t>شرکت ساختمانی: شرکت </a:t>
            </a:r>
            <a:r>
              <a:rPr lang="en-US" sz="2000" dirty="0" err="1">
                <a:cs typeface="2  Bardiya" panose="00000400000000000000" pitchFamily="2" charset="-78"/>
              </a:rPr>
              <a:t>katamura</a:t>
            </a:r>
            <a:r>
              <a:rPr lang="en-US" sz="2000" dirty="0">
                <a:cs typeface="2  Bardiya" panose="00000400000000000000" pitchFamily="2" charset="-78"/>
              </a:rPr>
              <a:t> </a:t>
            </a:r>
            <a:r>
              <a:rPr lang="en-US" sz="2000" dirty="0" err="1">
                <a:cs typeface="2  Bardiya" panose="00000400000000000000" pitchFamily="2" charset="-78"/>
              </a:rPr>
              <a:t>tekko</a:t>
            </a:r>
            <a:endParaRPr lang="en-US" sz="2000" dirty="0">
              <a:cs typeface="2  Bardiya" panose="00000400000000000000" pitchFamily="2" charset="-78"/>
            </a:endParaRPr>
          </a:p>
          <a:p>
            <a:pPr marL="0" indent="0" algn="r" rtl="1">
              <a:buNone/>
            </a:pPr>
            <a:endParaRPr lang="en-US" sz="2000" dirty="0">
              <a:cs typeface="2  Bardiya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7" y="1270000"/>
            <a:ext cx="6557043" cy="4015049"/>
          </a:xfrm>
          <a:prstGeom prst="rect">
            <a:avLst/>
          </a:prstGeom>
        </p:spPr>
      </p:pic>
      <p:sp>
        <p:nvSpPr>
          <p:cNvPr id="5" name="Pentagon 4"/>
          <p:cNvSpPr/>
          <p:nvPr/>
        </p:nvSpPr>
        <p:spPr>
          <a:xfrm flipH="1">
            <a:off x="9232900" y="720852"/>
            <a:ext cx="2200988" cy="549148"/>
          </a:xfrm>
          <a:prstGeom prst="homePlat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cs typeface="2  Bardiya" panose="00000400000000000000" pitchFamily="2" charset="-78"/>
              </a:rPr>
              <a:t>اطلاعات کلی بنا</a:t>
            </a:r>
            <a:endParaRPr lang="en-US" dirty="0">
              <a:cs typeface="2  Bardiy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11413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84200"/>
            <a:ext cx="11099800" cy="5715000"/>
          </a:xfr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r" rtl="1">
              <a:buNone/>
            </a:pPr>
            <a:endParaRPr lang="en-US" sz="2800" b="1" dirty="0">
              <a:solidFill>
                <a:schemeClr val="tx1"/>
              </a:solidFill>
              <a:cs typeface="2  Bardiya" panose="00000400000000000000" pitchFamily="2" charset="-78"/>
            </a:endParaRPr>
          </a:p>
          <a:p>
            <a:pPr marL="0" indent="0" algn="r" rtl="1">
              <a:buNone/>
            </a:pPr>
            <a:endParaRPr lang="en-US" sz="2800" b="1" dirty="0">
              <a:solidFill>
                <a:schemeClr val="tx1"/>
              </a:solidFill>
              <a:cs typeface="2  Bardiya" panose="00000400000000000000" pitchFamily="2" charset="-78"/>
            </a:endParaRPr>
          </a:p>
          <a:p>
            <a:pPr marL="0" indent="0" algn="r" rtl="1">
              <a:buNone/>
            </a:pPr>
            <a:endParaRPr lang="en-US" sz="1600" b="1" dirty="0">
              <a:solidFill>
                <a:schemeClr val="tx1"/>
              </a:solidFill>
              <a:cs typeface="2  Bardiya" panose="00000400000000000000" pitchFamily="2" charset="-78"/>
            </a:endParaRPr>
          </a:p>
          <a:p>
            <a:pPr marL="0" indent="0" algn="r" rtl="1">
              <a:buNone/>
            </a:pPr>
            <a:r>
              <a:rPr lang="ar-SA" sz="2800" b="1" dirty="0">
                <a:solidFill>
                  <a:schemeClr val="tx1"/>
                </a:solidFill>
                <a:cs typeface="2  Bardiya" panose="00000400000000000000" pitchFamily="2" charset="-78"/>
              </a:rPr>
              <a:t>امیلیو آمباز</a:t>
            </a:r>
            <a:r>
              <a:rPr lang="ar-SA" sz="2800" dirty="0">
                <a:solidFill>
                  <a:schemeClr val="tx1"/>
                </a:solidFill>
                <a:cs typeface="2  Bardiya" panose="00000400000000000000" pitchFamily="2" charset="-78"/>
              </a:rPr>
              <a:t> </a:t>
            </a:r>
            <a:r>
              <a:rPr lang="en-US" sz="2800" dirty="0">
                <a:solidFill>
                  <a:schemeClr val="tx1"/>
                </a:solidFill>
                <a:cs typeface="2  Bardiya" panose="00000400000000000000" pitchFamily="2" charset="-78"/>
              </a:rPr>
              <a:t>: (Emilio </a:t>
            </a:r>
            <a:r>
              <a:rPr lang="en-US" sz="2800" dirty="0" err="1">
                <a:solidFill>
                  <a:schemeClr val="tx1"/>
                </a:solidFill>
                <a:cs typeface="2  Bardiya" panose="00000400000000000000" pitchFamily="2" charset="-78"/>
              </a:rPr>
              <a:t>Ambasz</a:t>
            </a:r>
            <a:r>
              <a:rPr lang="en-US" sz="2800" dirty="0">
                <a:solidFill>
                  <a:schemeClr val="tx1"/>
                </a:solidFill>
                <a:cs typeface="2  Bardiya" panose="00000400000000000000" pitchFamily="2" charset="-78"/>
              </a:rPr>
              <a:t>) </a:t>
            </a:r>
          </a:p>
          <a:p>
            <a:pPr marL="0" indent="0" algn="r" rtl="1">
              <a:buNone/>
            </a:pPr>
            <a:r>
              <a:rPr lang="ar-SA" sz="2800" dirty="0">
                <a:solidFill>
                  <a:schemeClr val="tx1"/>
                </a:solidFill>
                <a:cs typeface="2  Bardiya" panose="00000400000000000000" pitchFamily="2" charset="-78"/>
              </a:rPr>
              <a:t>متولد </a:t>
            </a:r>
            <a:r>
              <a:rPr lang="fa-IR" sz="2800" dirty="0">
                <a:solidFill>
                  <a:schemeClr val="tx1"/>
                </a:solidFill>
                <a:cs typeface="2  Bardiya" panose="00000400000000000000" pitchFamily="2" charset="-78"/>
              </a:rPr>
              <a:t>۱۹۴۳</a:t>
            </a:r>
            <a:r>
              <a:rPr lang="ar-SA" sz="2800" dirty="0">
                <a:solidFill>
                  <a:schemeClr val="tx1"/>
                </a:solidFill>
                <a:cs typeface="2  Bardiya" panose="00000400000000000000" pitchFamily="2" charset="-78"/>
              </a:rPr>
              <a:t>، معمار آمریکایی - آرژانتینی تبار است</a:t>
            </a:r>
            <a:r>
              <a:rPr lang="en-US" sz="2800" dirty="0">
                <a:solidFill>
                  <a:schemeClr val="tx1"/>
                </a:solidFill>
                <a:cs typeface="2  Bardiya" panose="00000400000000000000" pitchFamily="2" charset="-78"/>
              </a:rPr>
              <a:t>.</a:t>
            </a:r>
          </a:p>
          <a:p>
            <a:pPr marL="0" indent="0" algn="r" rtl="1">
              <a:buNone/>
            </a:pPr>
            <a:r>
              <a:rPr lang="ar-SA" sz="2800" dirty="0">
                <a:solidFill>
                  <a:schemeClr val="tx1"/>
                </a:solidFill>
                <a:cs typeface="2  Bardiya" panose="00000400000000000000" pitchFamily="2" charset="-78"/>
              </a:rPr>
              <a:t>آمباز دارای </a:t>
            </a:r>
            <a:r>
              <a:rPr lang="fa-IR" sz="2800" dirty="0">
                <a:solidFill>
                  <a:schemeClr val="tx1"/>
                </a:solidFill>
                <a:cs typeface="2  Bardiya" panose="00000400000000000000" pitchFamily="2" charset="-78"/>
              </a:rPr>
              <a:t>کارشناسی ارشد</a:t>
            </a:r>
            <a:r>
              <a:rPr lang="en-US" sz="2800" dirty="0">
                <a:solidFill>
                  <a:schemeClr val="tx1"/>
                </a:solidFill>
                <a:cs typeface="2  Bardiya" panose="00000400000000000000" pitchFamily="2" charset="-78"/>
              </a:rPr>
              <a:t> </a:t>
            </a:r>
            <a:r>
              <a:rPr lang="ar-SA" sz="2800" dirty="0">
                <a:solidFill>
                  <a:schemeClr val="tx1"/>
                </a:solidFill>
                <a:cs typeface="2  Bardiya" panose="00000400000000000000" pitchFamily="2" charset="-78"/>
              </a:rPr>
              <a:t>معماری از </a:t>
            </a:r>
            <a:r>
              <a:rPr lang="fa-IR" sz="2800" dirty="0">
                <a:solidFill>
                  <a:schemeClr val="tx1"/>
                </a:solidFill>
                <a:cs typeface="2  Bardiya" panose="00000400000000000000" pitchFamily="2" charset="-78"/>
              </a:rPr>
              <a:t>دانشگاه پرینستون</a:t>
            </a:r>
            <a:r>
              <a:rPr lang="en-US" sz="2800" dirty="0">
                <a:solidFill>
                  <a:schemeClr val="tx1"/>
                </a:solidFill>
                <a:cs typeface="2  Bardiya" panose="00000400000000000000" pitchFamily="2" charset="-78"/>
              </a:rPr>
              <a:t> </a:t>
            </a:r>
            <a:r>
              <a:rPr lang="ar-SA" sz="2800" dirty="0">
                <a:solidFill>
                  <a:schemeClr val="tx1"/>
                </a:solidFill>
                <a:cs typeface="2  Bardiya" panose="00000400000000000000" pitchFamily="2" charset="-78"/>
              </a:rPr>
              <a:t>است. </a:t>
            </a:r>
            <a:endParaRPr lang="en-US" sz="2800" dirty="0">
              <a:solidFill>
                <a:schemeClr val="tx1"/>
              </a:solidFill>
              <a:cs typeface="2  Bardiya" panose="00000400000000000000" pitchFamily="2" charset="-78"/>
            </a:endParaRPr>
          </a:p>
          <a:p>
            <a:pPr marL="0" indent="0" algn="r" rtl="1">
              <a:buNone/>
            </a:pPr>
            <a:r>
              <a:rPr lang="ar-SA" sz="2800" dirty="0">
                <a:solidFill>
                  <a:schemeClr val="tx1"/>
                </a:solidFill>
                <a:cs typeface="2  Bardiya" panose="00000400000000000000" pitchFamily="2" charset="-78"/>
              </a:rPr>
              <a:t>او بخاطر پشت بامهای سبز و تلفیق زمین در طرحهای خود با </a:t>
            </a:r>
            <a:endParaRPr lang="en-US" sz="2800" dirty="0">
              <a:solidFill>
                <a:schemeClr val="tx1"/>
              </a:solidFill>
              <a:cs typeface="2  Bardiya" panose="00000400000000000000" pitchFamily="2" charset="-78"/>
            </a:endParaRPr>
          </a:p>
          <a:p>
            <a:pPr marL="0" indent="0" algn="r" rtl="1">
              <a:buNone/>
            </a:pPr>
            <a:r>
              <a:rPr lang="ar-SA" sz="2800" dirty="0">
                <a:solidFill>
                  <a:schemeClr val="tx1"/>
                </a:solidFill>
                <a:cs typeface="2  Bardiya" panose="00000400000000000000" pitchFamily="2" charset="-78"/>
              </a:rPr>
              <a:t>بناهای طراحی شده اش شهرت دارد</a:t>
            </a:r>
            <a:r>
              <a:rPr lang="en-US" sz="2800" dirty="0">
                <a:solidFill>
                  <a:schemeClr val="tx1"/>
                </a:solidFill>
                <a:cs typeface="2  Bardiya" panose="00000400000000000000" pitchFamily="2" charset="-78"/>
              </a:rPr>
              <a:t>.</a:t>
            </a:r>
          </a:p>
          <a:p>
            <a:pPr marL="0" indent="0" algn="r" rtl="1">
              <a:buNone/>
            </a:pPr>
            <a:endParaRPr lang="en-US" sz="2800" dirty="0">
              <a:solidFill>
                <a:schemeClr val="tx1"/>
              </a:solidFill>
              <a:cs typeface="2  Bardiya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95" y="757428"/>
            <a:ext cx="3984879" cy="531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0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84200"/>
            <a:ext cx="11099800" cy="5715000"/>
          </a:xfr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400" dirty="0">
                <a:cs typeface="2  Bardiya" panose="00000400000000000000" pitchFamily="2" charset="-78"/>
              </a:rPr>
              <a:t> </a:t>
            </a:r>
            <a:endParaRPr lang="en-US" sz="2400" dirty="0">
              <a:cs typeface="2  Bardiya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44" y="761557"/>
            <a:ext cx="5266541" cy="2298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335" y="2216151"/>
            <a:ext cx="3270772" cy="40830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06963" y="5775980"/>
            <a:ext cx="1814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800" dirty="0">
                <a:cs typeface="2  Bardiya" panose="00000400000000000000" pitchFamily="2" charset="-78"/>
              </a:rPr>
              <a:t>سایت مجموعه</a:t>
            </a:r>
            <a:endParaRPr lang="en-US" sz="2800" dirty="0">
              <a:cs typeface="2  Bardiya" panose="00000400000000000000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16829" y="1379597"/>
            <a:ext cx="4512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>
                <a:cs typeface="2  Bardiya" panose="00000400000000000000" pitchFamily="2" charset="-78"/>
              </a:rPr>
              <a:t>طرح فوكوكا از طريق ايجاد يك مدل نوآورانه كشاورزي وبا نيازهاي آن ساختار مطابقت دارد.</a:t>
            </a:r>
            <a:endParaRPr lang="en-US" sz="2400" dirty="0">
              <a:cs typeface="2  Bardiya" panose="00000400000000000000" pitchFamily="2" charset="-78"/>
            </a:endParaRPr>
          </a:p>
          <a:p>
            <a:pPr algn="r" rtl="1"/>
            <a:endParaRPr lang="en-US" sz="2400" dirty="0">
              <a:cs typeface="2  Bardiya" panose="000004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44" y="3422026"/>
            <a:ext cx="5088700" cy="2789533"/>
          </a:xfrm>
          <a:prstGeom prst="rect">
            <a:avLst/>
          </a:prstGeom>
        </p:spPr>
      </p:pic>
      <p:sp>
        <p:nvSpPr>
          <p:cNvPr id="9" name="Pentagon 8"/>
          <p:cNvSpPr/>
          <p:nvPr/>
        </p:nvSpPr>
        <p:spPr>
          <a:xfrm flipH="1">
            <a:off x="9080500" y="761557"/>
            <a:ext cx="2200988" cy="549148"/>
          </a:xfrm>
          <a:prstGeom prst="homePlat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cs typeface="2  Bardiya" panose="00000400000000000000" pitchFamily="2" charset="-78"/>
              </a:rPr>
              <a:t>فرایند طراحی و سایت مجموعه</a:t>
            </a:r>
            <a:endParaRPr lang="en-US" dirty="0">
              <a:cs typeface="2  Bardiy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98869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84200"/>
            <a:ext cx="11099800" cy="5715000"/>
          </a:xfr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400" dirty="0">
                <a:cs typeface="2  Bardiya" panose="00000400000000000000" pitchFamily="2" charset="-78"/>
              </a:rPr>
              <a:t> </a:t>
            </a:r>
            <a:endParaRPr lang="en-US" sz="2400" dirty="0">
              <a:cs typeface="2  Bardiya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386" y="892174"/>
            <a:ext cx="3514095" cy="500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29804" y="1774885"/>
            <a:ext cx="42516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>
                <a:cs typeface="2  Bardiya" panose="00000400000000000000" pitchFamily="2" charset="-78"/>
              </a:rPr>
              <a:t> بنا به </a:t>
            </a:r>
            <a:r>
              <a:rPr lang="ar-SA" sz="2400" dirty="0">
                <a:cs typeface="2  Bardiya" panose="00000400000000000000" pitchFamily="2" charset="-78"/>
              </a:rPr>
              <a:t>عنوان کوهی سرسبز ایجاد شده و باغ بیرونی آن به یک نقطه عطف جدید </a:t>
            </a:r>
            <a:r>
              <a:rPr lang="fa-IR" sz="2400" dirty="0">
                <a:cs typeface="2  Bardiya" panose="00000400000000000000" pitchFamily="2" charset="-78"/>
              </a:rPr>
              <a:t>، </a:t>
            </a:r>
            <a:r>
              <a:rPr lang="ar-SA" sz="2400" dirty="0">
                <a:cs typeface="2  Bardiya" panose="00000400000000000000" pitchFamily="2" charset="-78"/>
              </a:rPr>
              <a:t>برای شهر تبدیل شده است.</a:t>
            </a:r>
            <a:endParaRPr lang="en-US" sz="2400" dirty="0">
              <a:cs typeface="2  Bardiya" panose="00000400000000000000" pitchFamily="2" charset="-78"/>
            </a:endParaRPr>
          </a:p>
          <a:p>
            <a:pPr algn="r" rtl="1"/>
            <a:r>
              <a:rPr lang="ar-SA" sz="2400" dirty="0">
                <a:cs typeface="2  Bardiya" panose="00000400000000000000" pitchFamily="2" charset="-78"/>
              </a:rPr>
              <a:t>گذرگاه باغ برای عموم آزاد است ، از دو ورودی در سمت پارک قابل دسترسی است اما از داخل ساختمان قابل دسترسی نیست.</a:t>
            </a:r>
            <a:endParaRPr lang="fa-IR" sz="2400" dirty="0">
              <a:cs typeface="2  Bardiya" panose="00000400000000000000" pitchFamily="2" charset="-78"/>
            </a:endParaRPr>
          </a:p>
          <a:p>
            <a:pPr algn="r" rtl="1"/>
            <a:r>
              <a:rPr lang="ar-SA" sz="2400" dirty="0">
                <a:cs typeface="2  Bardiya" panose="00000400000000000000" pitchFamily="2" charset="-78"/>
              </a:rPr>
              <a:t>این طرح پارک و ساختمان را از هم جدا نکرده است. این ساختمان یک ساختار مهم شهری را به صورت همزیستی با منابع طبیعی ایجاد کرده است.</a:t>
            </a:r>
            <a:endParaRPr lang="en-US" sz="2400" dirty="0">
              <a:cs typeface="2  Bardiya" panose="00000400000000000000" pitchFamily="2" charset="-78"/>
            </a:endParaRPr>
          </a:p>
          <a:p>
            <a:pPr algn="r" rtl="1"/>
            <a:endParaRPr lang="en-US" sz="2400" dirty="0">
              <a:cs typeface="2  Bardiya" panose="00000400000000000000" pitchFamily="2" charset="-78"/>
            </a:endParaRPr>
          </a:p>
          <a:p>
            <a:pPr algn="r" rtl="1"/>
            <a:endParaRPr lang="en-US" sz="2400" dirty="0">
              <a:cs typeface="2  Bardiy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8468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84200"/>
            <a:ext cx="11099800" cy="5715000"/>
          </a:xfr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/>
          <a:p>
            <a:pPr marL="0" indent="0" algn="r" rtl="1">
              <a:buNone/>
            </a:pPr>
            <a:r>
              <a:rPr lang="fa-IR" dirty="0"/>
              <a:t>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01" y="738305"/>
            <a:ext cx="3017133" cy="22969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77271" y="2008800"/>
            <a:ext cx="28714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400" dirty="0">
                <a:cs typeface="2  Bardiya" panose="00000400000000000000" pitchFamily="2" charset="-78"/>
              </a:rPr>
              <a:t>وجه </a:t>
            </a:r>
            <a:r>
              <a:rPr lang="ar-SA" sz="2400" b="1" dirty="0">
                <a:cs typeface="2  Bardiya" panose="00000400000000000000" pitchFamily="2" charset="-78"/>
              </a:rPr>
              <a:t>جنوبی </a:t>
            </a:r>
            <a:r>
              <a:rPr lang="ar-SA" sz="2400" dirty="0">
                <a:cs typeface="2  Bardiya" panose="00000400000000000000" pitchFamily="2" charset="-78"/>
              </a:rPr>
              <a:t>، که در جلوی پارک قرار دارد ، مجموعه ای جالب از باغ ها است که در تراسهای عظیمی به طول 100 متر و عمق 12 ایجاد شده است ، که به عنوان یک گسترش طبقه ای از پارک عمل می کنند.</a:t>
            </a:r>
            <a:endParaRPr lang="en-US" sz="2400" dirty="0">
              <a:cs typeface="2  Bardiya" panose="00000400000000000000" pitchFamily="2" charset="-78"/>
            </a:endParaRPr>
          </a:p>
          <a:p>
            <a:endParaRPr lang="en-US" sz="2400" dirty="0">
              <a:cs typeface="2  Bardiya" panose="00000400000000000000" pitchFamily="2" charset="-78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235769" y="1638300"/>
            <a:ext cx="977900" cy="25401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994469" y="1874102"/>
            <a:ext cx="977900" cy="25401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c 12"/>
          <p:cNvSpPr/>
          <p:nvPr/>
        </p:nvSpPr>
        <p:spPr>
          <a:xfrm flipV="1">
            <a:off x="419099" y="469900"/>
            <a:ext cx="2207319" cy="1905000"/>
          </a:xfrm>
          <a:prstGeom prst="arc">
            <a:avLst>
              <a:gd name="adj1" fmla="val 16003870"/>
              <a:gd name="adj2" fmla="val 21486083"/>
            </a:avLst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998" y="753090"/>
            <a:ext cx="3007164" cy="2406381"/>
          </a:xfrm>
          <a:prstGeom prst="rect">
            <a:avLst/>
          </a:prstGeom>
        </p:spPr>
      </p:pic>
      <p:sp>
        <p:nvSpPr>
          <p:cNvPr id="15" name="Arc 14"/>
          <p:cNvSpPr/>
          <p:nvPr/>
        </p:nvSpPr>
        <p:spPr>
          <a:xfrm flipV="1">
            <a:off x="3825974" y="617005"/>
            <a:ext cx="2692400" cy="1498600"/>
          </a:xfrm>
          <a:prstGeom prst="arc">
            <a:avLst>
              <a:gd name="adj1" fmla="val 15988680"/>
              <a:gd name="adj2" fmla="val 21122316"/>
            </a:avLst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510942" y="1643798"/>
            <a:ext cx="1007432" cy="19903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363844" y="1836349"/>
            <a:ext cx="963134" cy="1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4994031" y="2008800"/>
            <a:ext cx="929657" cy="8057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>
          <a:xfrm>
            <a:off x="4721896" y="3674267"/>
            <a:ext cx="3798577" cy="2488848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H="1" flipV="1">
            <a:off x="5340111" y="3790089"/>
            <a:ext cx="811636" cy="800113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7476162" y="3713895"/>
            <a:ext cx="850900" cy="952500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4721895" y="4935502"/>
            <a:ext cx="3798577" cy="1034698"/>
          </a:xfrm>
          <a:custGeom>
            <a:avLst/>
            <a:gdLst>
              <a:gd name="connsiteX0" fmla="*/ 0 w 2006600"/>
              <a:gd name="connsiteY0" fmla="*/ 0 h 1066803"/>
              <a:gd name="connsiteX1" fmla="*/ 914400 w 2006600"/>
              <a:gd name="connsiteY1" fmla="*/ 1066800 h 1066803"/>
              <a:gd name="connsiteX2" fmla="*/ 2006600 w 2006600"/>
              <a:gd name="connsiteY2" fmla="*/ 12700 h 1066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6600" h="1066803">
                <a:moveTo>
                  <a:pt x="0" y="0"/>
                </a:moveTo>
                <a:cubicBezTo>
                  <a:pt x="289983" y="532341"/>
                  <a:pt x="579967" y="1064683"/>
                  <a:pt x="914400" y="1066800"/>
                </a:cubicBezTo>
                <a:cubicBezTo>
                  <a:pt x="1248833" y="1068917"/>
                  <a:pt x="1784350" y="129117"/>
                  <a:pt x="2006600" y="1270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080" y="3308606"/>
            <a:ext cx="2092931" cy="2715578"/>
          </a:xfrm>
          <a:prstGeom prst="rect">
            <a:avLst/>
          </a:prstGeom>
        </p:spPr>
      </p:pic>
      <p:sp>
        <p:nvSpPr>
          <p:cNvPr id="36" name="Freeform 35"/>
          <p:cNvSpPr/>
          <p:nvPr/>
        </p:nvSpPr>
        <p:spPr>
          <a:xfrm>
            <a:off x="1193080" y="4051300"/>
            <a:ext cx="1918420" cy="425097"/>
          </a:xfrm>
          <a:custGeom>
            <a:avLst/>
            <a:gdLst>
              <a:gd name="connsiteX0" fmla="*/ 0 w 2006600"/>
              <a:gd name="connsiteY0" fmla="*/ 0 h 1066803"/>
              <a:gd name="connsiteX1" fmla="*/ 914400 w 2006600"/>
              <a:gd name="connsiteY1" fmla="*/ 1066800 h 1066803"/>
              <a:gd name="connsiteX2" fmla="*/ 2006600 w 2006600"/>
              <a:gd name="connsiteY2" fmla="*/ 12700 h 1066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6600" h="1066803">
                <a:moveTo>
                  <a:pt x="0" y="0"/>
                </a:moveTo>
                <a:cubicBezTo>
                  <a:pt x="289983" y="532341"/>
                  <a:pt x="579967" y="1064683"/>
                  <a:pt x="914400" y="1066800"/>
                </a:cubicBezTo>
                <a:cubicBezTo>
                  <a:pt x="1248833" y="1068917"/>
                  <a:pt x="1784350" y="129117"/>
                  <a:pt x="2006600" y="1270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2336800" y="3713895"/>
            <a:ext cx="88900" cy="1070348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1787021" y="3763336"/>
            <a:ext cx="128818" cy="1020907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entagon 20"/>
          <p:cNvSpPr/>
          <p:nvPr/>
        </p:nvSpPr>
        <p:spPr>
          <a:xfrm flipH="1">
            <a:off x="8940800" y="761556"/>
            <a:ext cx="2340688" cy="902145"/>
          </a:xfrm>
          <a:prstGeom prst="homePlat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>
                <a:cs typeface="2  Bardiya" panose="00000400000000000000" pitchFamily="2" charset="-78"/>
              </a:rPr>
              <a:t>معرفی قسمت های مختلف بنا و ویژگی های آنها</a:t>
            </a:r>
            <a:endParaRPr lang="en-US" sz="2000" dirty="0">
              <a:cs typeface="2  Bardiy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93415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84200"/>
            <a:ext cx="11099800" cy="5715000"/>
          </a:xfr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/>
          <a:p>
            <a:pPr marL="0" indent="0" algn="r" rtl="1">
              <a:buNone/>
            </a:pPr>
            <a:r>
              <a:rPr lang="en-US" dirty="0"/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90" y="901700"/>
            <a:ext cx="4947321" cy="51546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77155" y="1007666"/>
            <a:ext cx="505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>
                <a:cs typeface="2  Bardiya" panose="00000400000000000000" pitchFamily="2" charset="-78"/>
              </a:rPr>
              <a:t>چهره </a:t>
            </a:r>
            <a:r>
              <a:rPr lang="fa-IR" sz="2400" b="1" dirty="0">
                <a:cs typeface="2  Bardiya" panose="00000400000000000000" pitchFamily="2" charset="-78"/>
              </a:rPr>
              <a:t>شمالی</a:t>
            </a:r>
            <a:r>
              <a:rPr lang="fa-IR" sz="2400" dirty="0">
                <a:cs typeface="2  Bardiya" panose="00000400000000000000" pitchFamily="2" charset="-78"/>
              </a:rPr>
              <a:t> با حفظ نمای شهر ، منطقه ای نیمه پوشیده را برای دسترسی اصلی ایجاد می کند.</a:t>
            </a:r>
          </a:p>
          <a:p>
            <a:pPr algn="r" rtl="1"/>
            <a:endParaRPr lang="en-US" sz="2400" dirty="0">
              <a:cs typeface="2  Bardiya" panose="00000400000000000000" pitchFamily="2" charset="-78"/>
            </a:endParaRPr>
          </a:p>
          <a:p>
            <a:pPr algn="r" rtl="1"/>
            <a:r>
              <a:rPr lang="fa-IR" sz="2400" dirty="0">
                <a:cs typeface="2  Bardiya" panose="00000400000000000000" pitchFamily="2" charset="-78"/>
              </a:rPr>
              <a:t>با کج کردن شیشه پنجره ها در نما از نور خورشید به سمت شمال استفاده شده است.</a:t>
            </a:r>
            <a:endParaRPr lang="en-US" sz="2400" dirty="0">
              <a:cs typeface="2  Bardiya" panose="00000400000000000000" pitchFamily="2" charset="-78"/>
            </a:endParaRPr>
          </a:p>
          <a:p>
            <a:pPr algn="r" rtl="1"/>
            <a:endParaRPr lang="en-US" sz="2400" dirty="0">
              <a:cs typeface="2  Bardiya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099" y="3558879"/>
            <a:ext cx="3124201" cy="249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83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84200"/>
            <a:ext cx="11099800" cy="5715000"/>
          </a:xfr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/>
          <a:p>
            <a:pPr marL="0" indent="0" algn="r" rtl="1">
              <a:buNone/>
            </a:pPr>
            <a:r>
              <a:rPr lang="fa-IR" dirty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92" y="743863"/>
            <a:ext cx="1925638" cy="2653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07"/>
          <a:stretch/>
        </p:blipFill>
        <p:spPr>
          <a:xfrm>
            <a:off x="8205372" y="3848101"/>
            <a:ext cx="2798229" cy="20357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56564" y="962385"/>
            <a:ext cx="39425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>
                <a:cs typeface="2  Bardiya" panose="00000400000000000000" pitchFamily="2" charset="-78"/>
              </a:rPr>
              <a:t>وجود یک نیمه استوانه شیشه ای و فلزی تضاد چشمگیری بین طبیعت و فضای شهری ایجاد می کند. که نور را می تواند به داخل دهلیز هدایت کند.</a:t>
            </a:r>
            <a:endParaRPr lang="en-US" sz="2400" dirty="0">
              <a:cs typeface="2  Bardiya" panose="00000400000000000000" pitchFamily="2" charset="-78"/>
            </a:endParaRPr>
          </a:p>
          <a:p>
            <a:pPr algn="r" rtl="1"/>
            <a:r>
              <a:rPr lang="fa-IR" sz="2400" dirty="0">
                <a:cs typeface="2  Bardiya" panose="00000400000000000000" pitchFamily="2" charset="-78"/>
              </a:rPr>
              <a:t>عایق رطوبتی که ساختمان در هر دو طرف دارد ، امکان روشنایی طبیعی درون آن را فراهم می کند.</a:t>
            </a:r>
            <a:endParaRPr lang="en-US" sz="2400" dirty="0">
              <a:cs typeface="2  Bardiya" panose="000004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881" y="821684"/>
            <a:ext cx="2017611" cy="30264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63" y="3556963"/>
            <a:ext cx="2003899" cy="2617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940" y="2998613"/>
            <a:ext cx="1837604" cy="288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73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84200"/>
            <a:ext cx="11099800" cy="5715000"/>
          </a:xfr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/>
          <a:p>
            <a:pPr marL="0" indent="0" algn="r" rtl="1">
              <a:buNone/>
            </a:pPr>
            <a:r>
              <a:rPr lang="fa-IR" dirty="0"/>
              <a:t>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365" y="3568701"/>
            <a:ext cx="3142402" cy="2514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24642" y="914946"/>
            <a:ext cx="43307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>
                <a:cs typeface="2  Bardiya" panose="00000400000000000000" pitchFamily="2" charset="-78"/>
              </a:rPr>
              <a:t>فرم ذوزنقه ای شکل که در باغ قرار گرفته محل دسترسی به پارک است ، دهانه مثلث شکل آن یک نماد غار منحصر به فرد را ارائه می دهد</a:t>
            </a:r>
            <a:r>
              <a:rPr lang="en-US" sz="2400" dirty="0">
                <a:cs typeface="2  Bardiya" panose="00000400000000000000" pitchFamily="2" charset="-78"/>
              </a:rPr>
              <a:t>.</a:t>
            </a:r>
          </a:p>
          <a:p>
            <a:pPr algn="r" rtl="1"/>
            <a:r>
              <a:rPr lang="fa-IR" sz="2400" dirty="0">
                <a:cs typeface="2  Bardiya" panose="00000400000000000000" pitchFamily="2" charset="-78"/>
              </a:rPr>
              <a:t> این فرم یک ضد نور نور طبیعی را ایجاد کرده که با سایه نور را کاهش میدهد ومی توان گفت بازی نور و سایه را ایجاد کرده است.</a:t>
            </a:r>
            <a:endParaRPr lang="en-US" sz="2400" dirty="0">
              <a:cs typeface="2  Bardiya" panose="00000400000000000000" pitchFamily="2" charset="-7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8964168" y="5021064"/>
            <a:ext cx="639064" cy="114299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619996" y="5135363"/>
            <a:ext cx="160528" cy="27940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019286" y="5413891"/>
            <a:ext cx="719328" cy="87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964168" y="5001578"/>
            <a:ext cx="80264" cy="39282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82" y="1016000"/>
            <a:ext cx="2497952" cy="46711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267" y="749300"/>
            <a:ext cx="3381375" cy="18573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30" y="2771775"/>
            <a:ext cx="2325539" cy="20542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2"/>
          <a:stretch/>
        </p:blipFill>
        <p:spPr>
          <a:xfrm>
            <a:off x="5814112" y="4278547"/>
            <a:ext cx="2140648" cy="183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174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1B96DA-D61E-4352-8013-F432E69A26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728D249-1983-451D-8451-059C0BA5C7BA}">
  <ds:schemaRefs>
    <ds:schemaRef ds:uri="http://schemas.microsoft.com/office/2006/documentManagement/types"/>
    <ds:schemaRef ds:uri="http://purl.org/dc/elements/1.1/"/>
    <ds:schemaRef ds:uri="http://purl.org/dc/terms/"/>
    <ds:schemaRef ds:uri="16c05727-aa75-4e4a-9b5f-8a80a1165891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schemas.microsoft.com/office/infopath/2007/PartnerControls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8CC0DF8-A3C6-4F0C-AAB6-327115DBBE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Savon design</Template>
  <TotalTime>0</TotalTime>
  <Words>632</Words>
  <Application>Microsoft Office PowerPoint</Application>
  <PresentationFormat>Widescreen</PresentationFormat>
  <Paragraphs>69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Century Gothic</vt:lpstr>
      <vt:lpstr>Garamond</vt:lpstr>
      <vt:lpstr>Savon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2020-12-03T06:37:01Z</dcterms:created>
  <dcterms:modified xsi:type="dcterms:W3CDTF">2021-10-06T12:39:46Z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